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8" r:id="rId2"/>
    <p:sldId id="261" r:id="rId3"/>
    <p:sldId id="262" r:id="rId4"/>
    <p:sldId id="260" r:id="rId5"/>
    <p:sldId id="259" r:id="rId6"/>
    <p:sldId id="257" r:id="rId7"/>
    <p:sldId id="263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61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5A88-7625-DD4C-8F50-AB42778899D7}" type="datetimeFigureOut">
              <a:rPr lang="en-US" smtClean="0"/>
              <a:t>3/26/13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8EF02-0A00-E142-8438-5DA3B41A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0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=PKY-smJ6aBQ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EF02-0A00-E142-8438-5DA3B41A13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Empathy quote on 537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8EF02-0A00-E142-8438-5DA3B41A13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26,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26,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youtube.com/watch?v=20MnLcOL7K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udallshumway.com/smiley-face-feelings-guid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1094" r="1109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EMOTIVE ETHICS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464633"/>
            <a:ext cx="6096545" cy="740664"/>
          </a:xfrm>
        </p:spPr>
        <p:txBody>
          <a:bodyPr>
            <a:noAutofit/>
          </a:bodyPr>
          <a:lstStyle/>
          <a:p>
            <a:pPr algn="dist"/>
            <a:r>
              <a:rPr lang="en-US" sz="2400" dirty="0" smtClean="0"/>
              <a:t> CLASS LED BY WHITE TIGER – MARCH 26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76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250486" cy="371246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The Truth Will Set Us Free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We must know how to express our feelings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Replace fear, with love, compassion and empathy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OF PILGRIMAGE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81" y="1097280"/>
            <a:ext cx="3712464" cy="3712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7503" y="5059797"/>
            <a:ext cx="62713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BROUGHT BY BEN GLICK WHO WALKED THE LAST HUNDRED KILOMETERS OF THE WAY TO SANTIAGO DE COMPOSTELLA IN SPAIN TO BRING THIS SHELL BACK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643" y="5966164"/>
            <a:ext cx="6634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“THEY REMINDED ALL OF US PILGRIMS THAT IN THE MIDST OF A WORLD BOTH BEAUTIFUL AND BROKEN THERE ARE SIGNS TO HELP LEAD US FORWARD, SOMETIMES RIGHT UNDER OUR FEET”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9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ethics of compassion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8028313" cy="357984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[2a2f] To practice replacing fear and greed with love, compassion, tolerance and the sympathetic imagination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What does the word compassion mean?</a:t>
            </a:r>
          </a:p>
          <a:p>
            <a:pPr lvl="4">
              <a:buFont typeface="Arial"/>
              <a:buChar char="•"/>
            </a:pPr>
            <a:r>
              <a:rPr lang="en-US" b="1" dirty="0" smtClean="0"/>
              <a:t>Turn to page 560</a:t>
            </a:r>
            <a:endParaRPr lang="en-US" b="1" dirty="0"/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  What doe sympathy mean?</a:t>
            </a:r>
          </a:p>
          <a:p>
            <a:pPr lvl="4">
              <a:buFont typeface="Arial"/>
              <a:buChar char="•"/>
            </a:pPr>
            <a:r>
              <a:rPr lang="en-US" sz="1800" b="1" dirty="0" smtClean="0"/>
              <a:t>Conformity of feelings, inclinations, or temperament, which makes persons agreeable to each other; community of feeling; harmony of disposition. (563)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75" y="3620072"/>
            <a:ext cx="2318318" cy="1479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17" y="2055887"/>
            <a:ext cx="199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Compassion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3799" y="1097280"/>
            <a:ext cx="4026869" cy="3712464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Would you pass the empathy test?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What is the definition of empathy?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What is Empathetic listening?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26869" y="957902"/>
            <a:ext cx="4862319" cy="3712464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u="sng" dirty="0" smtClean="0">
                <a:solidFill>
                  <a:schemeClr val="accent6"/>
                </a:solidFill>
              </a:rPr>
              <a:t>Empathy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i="1" dirty="0" smtClean="0">
                <a:solidFill>
                  <a:schemeClr val="accent2"/>
                </a:solidFill>
              </a:rPr>
              <a:t>the power of projecting one’s personality into (and so fully comprehending) the object of contemplation </a:t>
            </a:r>
            <a:r>
              <a:rPr lang="en-US" sz="1800" i="1" dirty="0" smtClean="0">
                <a:solidFill>
                  <a:srgbClr val="506E94"/>
                </a:solidFill>
              </a:rPr>
              <a:t>(pg. 562)</a:t>
            </a:r>
            <a:endParaRPr lang="en-US" dirty="0" smtClean="0">
              <a:solidFill>
                <a:srgbClr val="506E94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Empathetic Listening (</a:t>
            </a:r>
            <a:r>
              <a:rPr lang="en-US" sz="2400" dirty="0" err="1" smtClean="0"/>
              <a:t>pg</a:t>
            </a:r>
            <a:r>
              <a:rPr lang="en-US" sz="2400" dirty="0" smtClean="0"/>
              <a:t> 81) </a:t>
            </a:r>
          </a:p>
          <a:p>
            <a:pPr marL="0" indent="0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Empathy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68" y="838850"/>
            <a:ext cx="4678520" cy="418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70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It’s Quiz time!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r>
              <a:rPr lang="en-US" dirty="0" smtClean="0">
                <a:sym typeface="Wingdings"/>
              </a:rPr>
              <a:t> Did you get them all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35" y="365760"/>
            <a:ext cx="8774244" cy="548640"/>
          </a:xfrm>
        </p:spPr>
        <p:txBody>
          <a:bodyPr/>
          <a:lstStyle/>
          <a:p>
            <a:r>
              <a:rPr lang="en-US" sz="3600" dirty="0" smtClean="0"/>
              <a:t>Best and Worst Times of Last week</a:t>
            </a:r>
            <a:endParaRPr lang="en-US" sz="36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1100628"/>
            <a:ext cx="7520940" cy="3996393"/>
          </a:xfrm>
        </p:spPr>
        <p:txBody>
          <a:bodyPr vert="horz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Now is the time, to open your books or from memory describe your highs and lows of the last week. </a:t>
            </a:r>
            <a:r>
              <a:rPr lang="en-US" sz="2400" u="sng" dirty="0" smtClean="0">
                <a:solidFill>
                  <a:schemeClr val="accent2"/>
                </a:solidFill>
              </a:rPr>
              <a:t>Use this time to practice empathetic listening.</a:t>
            </a:r>
            <a:endParaRPr lang="en-US" sz="2000" u="sng" dirty="0" smtClean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 smtClean="0"/>
              <a:t>Now that you have shared your personal blogs with the rest of us you have :</a:t>
            </a:r>
          </a:p>
          <a:p>
            <a:pPr lvl="4">
              <a:buFont typeface="Arial"/>
              <a:buChar char="•"/>
            </a:pPr>
            <a:r>
              <a:rPr lang="en-US" sz="2000" dirty="0" smtClean="0"/>
              <a:t>Accomplished following directions [1C]</a:t>
            </a:r>
          </a:p>
          <a:p>
            <a:pPr lvl="4">
              <a:buFont typeface="Arial"/>
              <a:buChar char="•"/>
            </a:pPr>
            <a:r>
              <a:rPr lang="en-US" sz="2000" dirty="0" smtClean="0"/>
              <a:t>Shown you can listen [1D]</a:t>
            </a:r>
          </a:p>
          <a:p>
            <a:pPr lvl="4">
              <a:buFont typeface="Arial"/>
              <a:buChar char="•"/>
            </a:pPr>
            <a:r>
              <a:rPr lang="en-US" sz="2000" dirty="0" smtClean="0"/>
              <a:t>Overcome the craziness  (worst times) of the week [1A]</a:t>
            </a:r>
          </a:p>
          <a:p>
            <a:pPr lvl="4">
              <a:buFont typeface="Arial"/>
              <a:buChar char="•"/>
            </a:pPr>
            <a:r>
              <a:rPr lang="en-US" sz="2000" dirty="0" smtClean="0"/>
              <a:t>Display a positive attitude when explaining your best part of the week [1B]</a:t>
            </a:r>
          </a:p>
          <a:p>
            <a:pPr lvl="6">
              <a:buFont typeface="Arial"/>
              <a:buChar char="•"/>
            </a:pPr>
            <a:r>
              <a:rPr lang="en-US" sz="1800" dirty="0" smtClean="0"/>
              <a:t>You have completed the immediate practical goals of this course for today</a:t>
            </a:r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0" y="2222636"/>
            <a:ext cx="885577" cy="2506732"/>
          </a:xfrm>
          <a:prstGeom prst="up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0800000">
            <a:off x="8139302" y="670458"/>
            <a:ext cx="885577" cy="2506732"/>
          </a:xfrm>
          <a:prstGeom prst="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are you feeling right now?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3277141"/>
            <a:ext cx="3807779" cy="266645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Smiley- Face Feeling Guide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turn to page 553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Experimental Learning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91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EMOTIONAL INTELLIGENCE?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F96A1B"/>
                </a:solidFill>
              </a:rPr>
              <a:t>What is emotional intelligence?</a:t>
            </a:r>
            <a:endParaRPr lang="en-US" sz="2000" dirty="0">
              <a:solidFill>
                <a:srgbClr val="F96A1B"/>
              </a:solidFill>
            </a:endParaRPr>
          </a:p>
          <a:p>
            <a:pPr>
              <a:buFont typeface="Arial"/>
              <a:buChar char="•"/>
            </a:pPr>
            <a:r>
              <a:rPr lang="en-US" sz="2000" dirty="0" smtClean="0"/>
              <a:t>The ability to be aware of and manage and other peoples emotions (</a:t>
            </a:r>
            <a:r>
              <a:rPr lang="en-US" sz="2000" dirty="0" err="1"/>
              <a:t>G</a:t>
            </a:r>
            <a:r>
              <a:rPr lang="en-US" sz="2000" dirty="0" err="1" smtClean="0"/>
              <a:t>oleman</a:t>
            </a:r>
            <a:r>
              <a:rPr lang="en-US" sz="2000" dirty="0" smtClean="0"/>
              <a:t>)</a:t>
            </a:r>
          </a:p>
          <a:p>
            <a:pPr lvl="3">
              <a:buFont typeface="Arial"/>
              <a:buChar char="•"/>
            </a:pPr>
            <a:r>
              <a:rPr lang="en-US" sz="2000" dirty="0" smtClean="0"/>
              <a:t>Self awareness – emotional, accurate self-assessment,  self-confidence</a:t>
            </a:r>
          </a:p>
          <a:p>
            <a:pPr lvl="3">
              <a:buFont typeface="Arial"/>
              <a:buChar char="•"/>
            </a:pPr>
            <a:r>
              <a:rPr lang="en-US" sz="2000" dirty="0" smtClean="0"/>
              <a:t>Self management – self-control, transparency, adaptability, achievement</a:t>
            </a:r>
          </a:p>
          <a:p>
            <a:pPr lvl="3">
              <a:buFont typeface="Arial"/>
              <a:buChar char="•"/>
            </a:pPr>
            <a:r>
              <a:rPr lang="en-US" sz="2000" dirty="0" smtClean="0"/>
              <a:t>Social awareness – empathy, organizational awareness, service</a:t>
            </a:r>
          </a:p>
          <a:p>
            <a:pPr lvl="3">
              <a:buFont typeface="Arial"/>
              <a:buChar char="•"/>
            </a:pPr>
            <a:r>
              <a:rPr lang="en-US" sz="2000" dirty="0" smtClean="0"/>
              <a:t>Page 529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3" b="90000" l="7248" r="95209">
                        <a14:foregroundMark x1="80221" y1="12881" x2="82678" y2="66102"/>
                        <a14:foregroundMark x1="80897" y1="7373" x2="63698" y2="18644"/>
                        <a14:foregroundMark x1="87531" y1="10169" x2="93673" y2="22627"/>
                        <a14:foregroundMark x1="86179" y1="8898" x2="87531" y2="12881"/>
                        <a14:backgroundMark x1="90848" y1="41186" x2="86855" y2="521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292" y="3869906"/>
            <a:ext cx="5575408" cy="40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Symbols of emotive ethics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8" y="1689145"/>
            <a:ext cx="2628900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360" y="1853289"/>
            <a:ext cx="2490270" cy="2490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7" b="89879" l="3780" r="930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364" y="1689145"/>
            <a:ext cx="2815996" cy="26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914400"/>
            <a:ext cx="4250486" cy="410570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b="0" dirty="0" smtClean="0"/>
              <a:t>Unexamined ideologies and beliefs</a:t>
            </a:r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Keeping our emotions inside </a:t>
            </a:r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Being able to have strong emotional literacy is being able to be free</a:t>
            </a:r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Learn to develop your own character and conscience</a:t>
            </a:r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Releasing fear and sorrow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Manacles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51" y="1001673"/>
            <a:ext cx="3573916" cy="371246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3244899" y="5416949"/>
            <a:ext cx="5745295" cy="1210382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“Mind-forged manacles” described by William Blake in his poem “London”</a:t>
            </a:r>
            <a:endParaRPr lang="en-US" b="0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 rot="19089920">
            <a:off x="759252" y="5552382"/>
            <a:ext cx="2083433" cy="1210382"/>
          </a:xfrm>
        </p:spPr>
        <p:txBody>
          <a:bodyPr>
            <a:normAutofit fontScale="62500" lnSpcReduction="20000"/>
          </a:bodyPr>
          <a:lstStyle/>
          <a:p>
            <a:pPr marL="0" indent="0"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 SHALL KNOW THE TRUTH AND THE TRUTH SHALL SET YOU FREE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6265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build="p"/>
      <p:bldP spid="9" grpId="0" build="p"/>
      <p:bldP spid="9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250486" cy="371246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Making the connection between our emotions and our intellect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Understanding our feelings and no longer doubting them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Hammer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7" b="89879" l="3780" r="930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968" y="1097280"/>
            <a:ext cx="3938453" cy="3712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5654" y="5476479"/>
            <a:ext cx="622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“ONLY CONNECT!...LIVE IN FRAGMENTS NO LONGER.”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E.M. FOSTER 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992917">
            <a:off x="1146427" y="5534728"/>
            <a:ext cx="2211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Hammer your head and your heart into unity to achieve emotional intelligence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9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635</TotalTime>
  <Words>545</Words>
  <Application>Microsoft Macintosh PowerPoint</Application>
  <PresentationFormat>On-screen Show (4:3)</PresentationFormat>
  <Paragraphs>62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EMOTIVE ETHICS</vt:lpstr>
      <vt:lpstr>Empathy</vt:lpstr>
      <vt:lpstr>It’s Quiz time!</vt:lpstr>
      <vt:lpstr>Best and Worst Times of Last week</vt:lpstr>
      <vt:lpstr>How are you feeling right now?</vt:lpstr>
      <vt:lpstr>DO YOU HAVE EMOTIONAL INTELLIGENCE? </vt:lpstr>
      <vt:lpstr>Symbols of emotive ethics</vt:lpstr>
      <vt:lpstr>Manacles</vt:lpstr>
      <vt:lpstr>Hammer</vt:lpstr>
      <vt:lpstr>Shell OF PILGRIMAGE</vt:lpstr>
      <vt:lpstr>The ethics of compassion</vt:lpstr>
    </vt:vector>
  </TitlesOfParts>
  <Company>University of Texas at San Antonio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Head</dc:creator>
  <cp:lastModifiedBy>Jerome Bump</cp:lastModifiedBy>
  <cp:revision>41</cp:revision>
  <dcterms:created xsi:type="dcterms:W3CDTF">2013-03-25T21:53:33Z</dcterms:created>
  <dcterms:modified xsi:type="dcterms:W3CDTF">2013-03-26T15:20:21Z</dcterms:modified>
</cp:coreProperties>
</file>